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23" r:id="rId60"/>
    <p:sldId id="324" r:id="rId61"/>
    <p:sldId id="325" r:id="rId62"/>
    <p:sldId id="326" r:id="rId63"/>
    <p:sldId id="327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Helvetica Neue" panose="02000503000000020004" pitchFamily="2" charset="0"/>
      <p:regular r:id="rId84"/>
      <p:bold r:id="rId85"/>
      <p:italic r:id="rId86"/>
      <p:boldItalic r:id="rId87"/>
    </p:embeddedFont>
    <p:embeddedFont>
      <p:font typeface="Helvetica Neue Light" panose="02000403000000020004" pitchFamily="2" charset="0"/>
      <p:regular r:id="rId88"/>
      <p:bold r:id="rId89"/>
      <p:italic r:id="rId90"/>
      <p:boldItalic r:id="rId91"/>
    </p:embeddedFont>
    <p:embeddedFont>
      <p:font typeface="Rubik" pitchFamily="2" charset="-79"/>
      <p:regular r:id="rId92"/>
      <p:bold r:id="rId93"/>
      <p:italic r:id="rId94"/>
      <p:boldItalic r:id="rId95"/>
    </p:embeddedFont>
    <p:embeddedFont>
      <p:font typeface="Rubik Light" pitchFamily="2" charset="-79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jtDjt1E0oCx2rDRtQN0cHr42RV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5AC0D-2682-4140-8040-65CF0E58AB32}">
  <a:tblStyle styleId="{8105AC0D-2682-4140-8040-65CF0E58AB32}" styleName="Table_0">
    <a:wholeTbl>
      <a:tcTxStyle b="off" i="off">
        <a:font>
          <a:latin typeface="Helvetica"/>
          <a:ea typeface="Helvetica"/>
          <a:cs typeface="Helvetica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Relationship Id="rId100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3" name="Google Shape;53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Advertise telegraf training?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8996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148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21267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489360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471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82ea8985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gd82ea89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2" name="Google Shape;68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4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4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54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4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cxnSp>
        <p:nvCxnSpPr>
          <p:cNvPr id="17" name="Google Shape;17;p5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50588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Google Shape;18;p5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" name="Google Shape;19;p54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4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4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5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588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54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5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5"/>
          <p:cNvSpPr txBox="1">
            <a:spLocks noGrp="1"/>
          </p:cNvSpPr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 1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3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3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3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5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3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6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6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6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reilly.com/library/view/data-modeling-made/9781935504481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2.docs.influxdata.com/v2.0/reference/line-protocol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latest/introduction/installatio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41DFC85A-FC8A-A046-B08B-D0C2AF7DEB2C}"/>
              </a:ext>
            </a:extLst>
          </p:cNvPr>
          <p:cNvSpPr txBox="1">
            <a:spLocks/>
          </p:cNvSpPr>
          <p:nvPr/>
        </p:nvSpPr>
        <p:spPr>
          <a:xfrm>
            <a:off x="720171" y="3508973"/>
            <a:ext cx="5297138" cy="11821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Alessio Bernardo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 </a:t>
            </a:r>
          </a:p>
          <a:p>
            <a:pPr marL="177800" indent="-177800">
              <a:spcBef>
                <a:spcPts val="0"/>
              </a:spcBef>
            </a:pPr>
            <a:r>
              <a:rPr lang="it-IT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Falzone</a:t>
            </a:r>
          </a:p>
          <a:p>
            <a:pPr marL="177800" indent="-177800">
              <a:spcBef>
                <a:spcPts val="0"/>
              </a:spcBef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</a:t>
            </a:r>
            <a:endParaRPr lang="it-IT" sz="1300" dirty="0">
              <a:latin typeface="Helvetica Neue Light"/>
              <a:ea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27" name="Google Shape;127;p1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0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39" name="Google Shape;139;p6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60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0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52" name="Google Shape;152;p61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1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1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1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1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1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66" name="Google Shape;166;p62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62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2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2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2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81" name="Google Shape;181;p63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3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3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3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3"/>
          <p:cNvSpPr txBox="1"/>
          <p:nvPr/>
        </p:nvSpPr>
        <p:spPr>
          <a:xfrm>
            <a:off x="6474648" y="4110137"/>
            <a:ext cx="949169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3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3" descr="Google Shape;1630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3" descr="Google Shape;1630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3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3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1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00" name="Google Shape;200;p11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w="9525" cap="flat" cmpd="sng">
              <a:solidFill>
                <a:srgbClr val="22AD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11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11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4" name="Google Shape;204;p1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4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4593985" y="1794268"/>
            <a:ext cx="3701401" cy="5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5192484" y="2723883"/>
            <a:ext cx="2457002" cy="97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observed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64" descr="Google Shape;1643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1368" y="1118966"/>
            <a:ext cx="3736397" cy="5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64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16" name="Google Shape;216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w="9525" cap="flat" cmpd="sng">
              <a:solidFill>
                <a:srgbClr val="22AD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4"/>
          <p:cNvGrpSpPr/>
          <p:nvPr/>
        </p:nvGrpSpPr>
        <p:grpSpPr>
          <a:xfrm>
            <a:off x="4548305" y="1118966"/>
            <a:ext cx="3742802" cy="564602"/>
            <a:chOff x="-1" y="0"/>
            <a:chExt cx="3742801" cy="564600"/>
          </a:xfrm>
        </p:grpSpPr>
        <p:sp>
          <p:nvSpPr>
            <p:cNvPr id="219" name="Google Shape;219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BF2FE5"/>
            </a:solidFill>
            <a:ln w="9525" cap="flat" cmpd="sng">
              <a:solidFill>
                <a:srgbClr val="BF2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Google Shape;221;p64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64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3" name="Google Shape;223;p64"/>
          <p:cNvCxnSpPr/>
          <p:nvPr/>
        </p:nvCxnSpPr>
        <p:spPr>
          <a:xfrm>
            <a:off x="4933660" y="2525990"/>
            <a:ext cx="2959501" cy="1"/>
          </a:xfrm>
          <a:prstGeom prst="straightConnector1">
            <a:avLst/>
          </a:prstGeom>
          <a:noFill/>
          <a:ln w="9525" cap="flat" cmpd="sng">
            <a:solidFill>
              <a:srgbClr val="E7E6E6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4" name="Google Shape;224;p6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12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2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5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5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65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65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5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6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6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66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66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6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6"/>
          <p:cNvSpPr txBox="1"/>
          <p:nvPr/>
        </p:nvSpPr>
        <p:spPr>
          <a:xfrm>
            <a:off x="5014909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response time for requests in an application over 1 minute intervals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555687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Characteristics of the time series</a:t>
            </a:r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body" idx="4294967295"/>
          </p:nvPr>
        </p:nvSpPr>
        <p:spPr>
          <a:xfrm>
            <a:off x="559660" y="12357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Time-stamped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Generated in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regular (Metric) and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irregular (Event) time periods</a:t>
            </a:r>
            <a:endParaRPr sz="180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Huge volumes of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variety of semi-structured data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Real-time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Time sensitive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ingested?</a:t>
            </a:r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Conceptual vs. logical vs. physical views</a:t>
            </a:r>
            <a:endParaRPr/>
          </a:p>
        </p:txBody>
      </p:sp>
      <p:pic>
        <p:nvPicPr>
          <p:cNvPr id="273" name="Google Shape;273;p1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741" y="1105785"/>
            <a:ext cx="3708351" cy="345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/>
        </p:nvSpPr>
        <p:spPr>
          <a:xfrm rot="-5400000">
            <a:off x="4439383" y="2421898"/>
            <a:ext cx="4182851" cy="17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[Src: </a:t>
            </a:r>
            <a:r>
              <a:rPr lang="en-US" sz="7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US" sz="7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>
            <a:spLocks noGrp="1"/>
          </p:cNvSpPr>
          <p:nvPr>
            <p:ph type="title"/>
          </p:nvPr>
        </p:nvSpPr>
        <p:spPr>
          <a:xfrm>
            <a:off x="473914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Arial"/>
              <a:buNone/>
            </a:pPr>
            <a:r>
              <a:rPr lang="en-US"/>
              <a:t>How is data ingested?</a:t>
            </a:r>
            <a:br>
              <a:rPr lang="en-US"/>
            </a:br>
            <a:r>
              <a:rPr lang="en-US" sz="3300"/>
              <a:t>Conceptual View</a:t>
            </a:r>
            <a:endParaRPr/>
          </a:p>
        </p:txBody>
      </p:sp>
      <p:pic>
        <p:nvPicPr>
          <p:cNvPr id="281" name="Google Shape;281;p16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0614" y="1524441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6"/>
          <p:cNvSpPr/>
          <p:nvPr/>
        </p:nvSpPr>
        <p:spPr>
          <a:xfrm>
            <a:off x="5090395" y="1568975"/>
            <a:ext cx="914326" cy="1049000"/>
          </a:xfrm>
          <a:custGeom>
            <a:avLst/>
            <a:gdLst/>
            <a:ahLst/>
            <a:cxnLst/>
            <a:rect l="l" t="t" r="r" b="b"/>
            <a:pathLst>
              <a:path w="20008" h="19611" extrusionOk="0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3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7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Let’s start from the anatomy of a Time-Series Line Graph</a:t>
            </a:r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type of measurement is the title of the Line Graph</a:t>
            </a:r>
            <a:endParaRPr/>
          </a:p>
        </p:txBody>
      </p:sp>
      <p:pic>
        <p:nvPicPr>
          <p:cNvPr id="296" name="Google Shape;296;p18" descr="Google Shape;419;p51"/>
          <p:cNvPicPr preferRelativeResize="0"/>
          <p:nvPr/>
        </p:nvPicPr>
        <p:blipFill rotWithShape="1">
          <a:blip r:embed="rId3">
            <a:alphaModFix/>
          </a:blip>
          <a:srcRect l="3015" t="6151" r="3105" b="7394"/>
          <a:stretch/>
        </p:blipFill>
        <p:spPr>
          <a:xfrm>
            <a:off x="463539" y="1194846"/>
            <a:ext cx="7945523" cy="34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4294967295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name of the measurement used as high 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 of the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0" descr="Google Shape;439;p54"/>
          <p:cNvPicPr preferRelativeResize="0"/>
          <p:nvPr/>
        </p:nvPicPr>
        <p:blipFill rotWithShape="1">
          <a:blip r:embed="rId3">
            <a:alphaModFix/>
          </a:blip>
          <a:srcRect l="2728" t="6995" b="3762"/>
          <a:stretch/>
        </p:blipFill>
        <p:spPr>
          <a:xfrm>
            <a:off x="463538" y="1244340"/>
            <a:ext cx="8208351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Time stamps are on the X-Axis</a:t>
            </a:r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2" descr="Google Shape;432;p53"/>
          <p:cNvPicPr preferRelativeResize="0"/>
          <p:nvPr/>
        </p:nvPicPr>
        <p:blipFill rotWithShape="1">
          <a:blip r:embed="rId3">
            <a:alphaModFix/>
          </a:blip>
          <a:srcRect l="2898" t="6978" b="7513"/>
          <a:stretch/>
        </p:blipFill>
        <p:spPr>
          <a:xfrm>
            <a:off x="463539" y="1244339"/>
            <a:ext cx="8208350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is on the Y-Axis</a:t>
            </a:r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id="65" name="Google Shape;65;p3" descr="Picture 11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436322" y="1343267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4294967295"/>
          </p:nvPr>
        </p:nvSpPr>
        <p:spPr>
          <a:xfrm>
            <a:off x="463250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4" descr="Google Shape;425;p52"/>
          <p:cNvPicPr preferRelativeResize="0"/>
          <p:nvPr/>
        </p:nvPicPr>
        <p:blipFill rotWithShape="1">
          <a:blip r:embed="rId3">
            <a:alphaModFix/>
          </a:blip>
          <a:srcRect l="3088" t="6976" b="7512"/>
          <a:stretch/>
        </p:blipFill>
        <p:spPr>
          <a:xfrm>
            <a:off x="463540" y="1244338"/>
            <a:ext cx="8208348" cy="339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Legend distinguishes the three time series in the graph</a:t>
            </a:r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body" idx="4294967295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 descr="Google Shape;445;p55"/>
          <p:cNvPicPr preferRelativeResize="0"/>
          <p:nvPr/>
        </p:nvPicPr>
        <p:blipFill rotWithShape="1">
          <a:blip r:embed="rId3">
            <a:alphaModFix/>
          </a:blip>
          <a:srcRect l="2827" t="6996" b="6014"/>
          <a:stretch/>
        </p:blipFill>
        <p:spPr>
          <a:xfrm>
            <a:off x="463539" y="1244340"/>
            <a:ext cx="8208350" cy="3440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 series in the graph thus is …</a:t>
            </a:r>
            <a:endParaRPr/>
          </a:p>
        </p:txBody>
      </p:sp>
      <p:sp>
        <p:nvSpPr>
          <p:cNvPr id="353" name="Google Shape;353;p2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Data points in time order grouped by measurements and tags</a:t>
            </a:r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Logical View</a:t>
            </a:r>
            <a:endParaRPr/>
          </a:p>
        </p:txBody>
      </p:sp>
      <p:pic>
        <p:nvPicPr>
          <p:cNvPr id="366" name="Google Shape;366;p28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015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4642399" y="1935296"/>
            <a:ext cx="639840" cy="666494"/>
          </a:xfrm>
          <a:custGeom>
            <a:avLst/>
            <a:gdLst/>
            <a:ahLst/>
            <a:cxnLst/>
            <a:rect l="l" t="t" r="r" b="b"/>
            <a:pathLst>
              <a:path w="20008" h="19611" extrusionOk="0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4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b="1"/>
              <a:t>name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high level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lang="en-US" b="1"/>
              <a:t>key-value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/>
              <a:t>pairs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low level (values are strings)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lang="en-US" b="1"/>
              <a:t>key-value pairs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to represent data (values are numerical &amp; strings)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b="0"/>
              <a:t> of the data </a:t>
            </a: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b="0"/>
              <a:t> </a:t>
            </a: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nanosecond precision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81" name="Google Shape;381;p30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88" name="Google Shape;388;p67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397" name="Google Shape;397;p68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4643011" y="1448389"/>
            <a:ext cx="1223143" cy="108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id="72" name="Google Shape;72;p4" descr="Picture 11"/>
          <p:cNvPicPr preferRelativeResize="0"/>
          <p:nvPr/>
        </p:nvPicPr>
        <p:blipFill rotWithShape="1">
          <a:blip r:embed="rId3">
            <a:alphaModFix/>
          </a:blip>
          <a:srcRect l="37866" t="20093" r="21656" b="23500"/>
          <a:stretch/>
        </p:blipFill>
        <p:spPr>
          <a:xfrm rot="-5400000">
            <a:off x="2025891" y="-246301"/>
            <a:ext cx="3025212" cy="61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id="408" name="Google Shape;408;p69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6545758" y="1731016"/>
            <a:ext cx="1737361" cy="61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(set of series)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2671566" y="1773545"/>
            <a:ext cx="293673" cy="1511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9"/>
          <p:cNvSpPr/>
          <p:nvPr/>
        </p:nvSpPr>
        <p:spPr>
          <a:xfrm>
            <a:off x="5986129" y="2445485"/>
            <a:ext cx="1137685" cy="3829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5611" y="503"/>
                  <a:pt x="9622" y="1006"/>
                  <a:pt x="9488" y="2541"/>
                </a:cubicBezTo>
                <a:cubicBezTo>
                  <a:pt x="9353" y="4076"/>
                  <a:pt x="20221" y="7465"/>
                  <a:pt x="20793" y="9212"/>
                </a:cubicBezTo>
                <a:cubicBezTo>
                  <a:pt x="21364" y="10959"/>
                  <a:pt x="16385" y="10959"/>
                  <a:pt x="12920" y="13024"/>
                </a:cubicBezTo>
                <a:cubicBezTo>
                  <a:pt x="9454" y="15088"/>
                  <a:pt x="4727" y="18344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9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9"/>
          <p:cNvSpPr/>
          <p:nvPr/>
        </p:nvSpPr>
        <p:spPr>
          <a:xfrm>
            <a:off x="4643011" y="1448389"/>
            <a:ext cx="1223143" cy="108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Physical View</a:t>
            </a:r>
            <a:endParaRPr/>
          </a:p>
        </p:txBody>
      </p:sp>
      <p:pic>
        <p:nvPicPr>
          <p:cNvPr id="421" name="Google Shape;421;p3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2948" y="16306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>
            <a:off x="4199808" y="2222453"/>
            <a:ext cx="2387673" cy="1666279"/>
          </a:xfrm>
          <a:custGeom>
            <a:avLst/>
            <a:gdLst/>
            <a:ahLst/>
            <a:cxnLst/>
            <a:rect l="l" t="t" r="r" b="b"/>
            <a:pathLst>
              <a:path w="19370" h="20807" extrusionOk="0">
                <a:moveTo>
                  <a:pt x="1871" y="3182"/>
                </a:moveTo>
                <a:cubicBezTo>
                  <a:pt x="105" y="5458"/>
                  <a:pt x="-1105" y="16185"/>
                  <a:pt x="1524" y="18820"/>
                </a:cubicBezTo>
                <a:cubicBezTo>
                  <a:pt x="4153" y="21455"/>
                  <a:pt x="14795" y="21427"/>
                  <a:pt x="17645" y="18991"/>
                </a:cubicBezTo>
                <a:cubicBezTo>
                  <a:pt x="20495" y="16555"/>
                  <a:pt x="19054" y="7369"/>
                  <a:pt x="18624" y="4206"/>
                </a:cubicBezTo>
                <a:cubicBezTo>
                  <a:pt x="18194" y="1043"/>
                  <a:pt x="16150" y="-145"/>
                  <a:pt x="15065" y="14"/>
                </a:cubicBezTo>
                <a:cubicBezTo>
                  <a:pt x="13981" y="174"/>
                  <a:pt x="14316" y="4634"/>
                  <a:pt x="12117" y="5162"/>
                </a:cubicBezTo>
                <a:cubicBezTo>
                  <a:pt x="9918" y="5690"/>
                  <a:pt x="3636" y="905"/>
                  <a:pt x="1871" y="3182"/>
                </a:cubicBezTo>
                <a:close/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102800" y="2295791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,host=ovenA,num=1,region=west 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621241" y="3451888"/>
            <a:ext cx="1779602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2" descr="Google Shape;46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76123" y="301118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3" descr="Google Shape;46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4" descr="Google Shape;46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647239" y="1809674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/>
          <p:nvPr/>
        </p:nvSpPr>
        <p:spPr>
          <a:xfrm flipH="1">
            <a:off x="4109636" y="2160330"/>
            <a:ext cx="323028" cy="246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35" descr="Google Shape;47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6" descr="Google Shape;47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5559364" y="1752145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6"/>
          <p:cNvSpPr/>
          <p:nvPr/>
        </p:nvSpPr>
        <p:spPr>
          <a:xfrm flipH="1">
            <a:off x="6021749" y="2102802"/>
            <a:ext cx="323028" cy="2461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78" name="Google Shape;478;p37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temp=301,hum=23 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694096" y="3474817"/>
            <a:ext cx="1527001" cy="3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37" descr="Google Shape;48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120270" y="298224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102800" y="4396506"/>
            <a:ext cx="699421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Reference: </a:t>
            </a:r>
            <a:r>
              <a:rPr lang="en-US" sz="11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1512802" y="2695591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2709680" y="269110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463540" y="4572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Bucket physical view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4294967295"/>
          </p:nvPr>
        </p:nvSpPr>
        <p:spPr>
          <a:xfrm>
            <a:off x="255782" y="1048431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Columnar Data Stores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Best for column selection and aggregation thanks to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Disk + Memory locality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Cache locality</a:t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315922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6300318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5103438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3906559" y="2688040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422973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2726734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3944361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6417235" y="306608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11106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2714820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995778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6405226" y="268370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422814" y="34251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2726528" y="34338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497198" y="2691135"/>
            <a:ext cx="1061700" cy="1492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3944108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6416935" y="344683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7634884" y="3070425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7622874" y="268804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634582" y="3451176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463498" y="3427419"/>
            <a:ext cx="7989300" cy="3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5140299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5191716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5140047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1645017" y="380088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726528" y="380952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3944108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6416935" y="382252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7634582" y="3826862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5140047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/>
          <p:nvPr/>
        </p:nvSpPr>
        <p:spPr>
          <a:xfrm rot="5400000">
            <a:off x="4313776" y="2556675"/>
            <a:ext cx="176040" cy="35163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90"/>
                  <a:pt x="10800" y="425"/>
                </a:cubicBezTo>
                <a:lnTo>
                  <a:pt x="10800" y="10375"/>
                </a:lnTo>
                <a:cubicBezTo>
                  <a:pt x="10800" y="10610"/>
                  <a:pt x="15635" y="10800"/>
                  <a:pt x="21600" y="10800"/>
                </a:cubicBezTo>
                <a:cubicBezTo>
                  <a:pt x="15635" y="10800"/>
                  <a:pt x="10800" y="10990"/>
                  <a:pt x="10800" y="11225"/>
                </a:cubicBezTo>
                <a:lnTo>
                  <a:pt x="10800" y="21175"/>
                </a:lnTo>
                <a:cubicBezTo>
                  <a:pt x="10800" y="21410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084452" y="4313089"/>
            <a:ext cx="536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8"/>
          <p:cNvSpPr/>
          <p:nvPr/>
        </p:nvSpPr>
        <p:spPr>
          <a:xfrm rot="5400000">
            <a:off x="7336129" y="3154268"/>
            <a:ext cx="162648" cy="2282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1"/>
                  <a:pt x="10800" y="605"/>
                </a:cubicBezTo>
                <a:lnTo>
                  <a:pt x="10800" y="10195"/>
                </a:lnTo>
                <a:cubicBezTo>
                  <a:pt x="10800" y="10529"/>
                  <a:pt x="15635" y="10800"/>
                  <a:pt x="21600" y="10800"/>
                </a:cubicBezTo>
                <a:cubicBezTo>
                  <a:pt x="15635" y="10800"/>
                  <a:pt x="10800" y="11071"/>
                  <a:pt x="10800" y="11405"/>
                </a:cubicBezTo>
                <a:lnTo>
                  <a:pt x="10800" y="20995"/>
                </a:lnTo>
                <a:cubicBezTo>
                  <a:pt x="10800" y="21329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7096009" y="4302455"/>
            <a:ext cx="637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1652728" y="30606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1640862" y="26782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1652570" y="34327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431696" y="380690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61642" y="4301233"/>
            <a:ext cx="1451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9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37" name="Google Shape;537;p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id="79" name="Google Shape;79;p5" descr="Picture 11"/>
          <p:cNvPicPr preferRelativeResize="0"/>
          <p:nvPr/>
        </p:nvPicPr>
        <p:blipFill rotWithShape="1">
          <a:blip r:embed="rId3">
            <a:alphaModFix/>
          </a:blip>
          <a:srcRect l="37866" t="20092" r="21656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1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2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61" name="Google Shape;561;p72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2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3" descr="Google Shape;41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71" name="Google Shape;571;p73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3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3"/>
          <p:cNvSpPr/>
          <p:nvPr/>
        </p:nvSpPr>
        <p:spPr>
          <a:xfrm>
            <a:off x="2877367" y="3077004"/>
            <a:ext cx="5026309" cy="301108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price=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1465839840100400200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automatically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ingested?</a:t>
            </a:r>
            <a:endParaRPr/>
          </a:p>
        </p:txBody>
      </p:sp>
      <p:pic>
        <p:nvPicPr>
          <p:cNvPr id="581" name="Google Shape;581;p4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904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0"/>
          <p:cNvSpPr/>
          <p:nvPr/>
        </p:nvSpPr>
        <p:spPr>
          <a:xfrm>
            <a:off x="5164605" y="2498650"/>
            <a:ext cx="430474" cy="430308"/>
          </a:xfrm>
          <a:custGeom>
            <a:avLst/>
            <a:gdLst/>
            <a:ahLst/>
            <a:cxnLst/>
            <a:rect l="l" t="t" r="r" b="b"/>
            <a:pathLst>
              <a:path w="20739" h="21064" extrusionOk="0">
                <a:moveTo>
                  <a:pt x="6683" y="0"/>
                </a:moveTo>
                <a:cubicBezTo>
                  <a:pt x="3182" y="4814"/>
                  <a:pt x="-318" y="9629"/>
                  <a:pt x="23" y="13012"/>
                </a:cubicBezTo>
                <a:cubicBezTo>
                  <a:pt x="365" y="16395"/>
                  <a:pt x="5488" y="19258"/>
                  <a:pt x="8732" y="20299"/>
                </a:cubicBezTo>
                <a:cubicBezTo>
                  <a:pt x="11976" y="21340"/>
                  <a:pt x="17696" y="21600"/>
                  <a:pt x="19489" y="19258"/>
                </a:cubicBezTo>
                <a:cubicBezTo>
                  <a:pt x="21282" y="16916"/>
                  <a:pt x="21026" y="9369"/>
                  <a:pt x="19489" y="6246"/>
                </a:cubicBezTo>
                <a:cubicBezTo>
                  <a:pt x="17952" y="3123"/>
                  <a:pt x="14110" y="1822"/>
                  <a:pt x="10269" y="521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sz="2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>
            <a:spLocks noGrp="1"/>
          </p:cNvSpPr>
          <p:nvPr>
            <p:ph type="body" idx="4294967295"/>
          </p:nvPr>
        </p:nvSpPr>
        <p:spPr>
          <a:xfrm>
            <a:off x="42090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Telegraf is a data collection agent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is based on a Plug and Play architecture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offers a variety of input plugins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can be configured from the InfluxDB </a:t>
            </a:r>
            <a:br>
              <a:rPr lang="en-US"/>
            </a:br>
            <a:r>
              <a:rPr lang="en-US"/>
              <a:t>cloud UI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/>
              <a:t>Download and install: </a:t>
            </a:r>
            <a:br>
              <a:rPr lang="en-US" sz="2000"/>
            </a:br>
            <a:r>
              <a:rPr lang="en-US" sz="1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https://docs.influxdata.com/telegraf/latest/introduction/installation</a:t>
            </a:r>
            <a:r>
              <a:rPr lang="en-US" sz="18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/>
              <a:t> </a:t>
            </a:r>
            <a:endParaRPr/>
          </a:p>
        </p:txBody>
      </p:sp>
      <p:pic>
        <p:nvPicPr>
          <p:cNvPr id="590" name="Google Shape;590;p41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5794" y="1020722"/>
            <a:ext cx="2226096" cy="308344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Positioning Telegraf in the ingestion pipeline</a:t>
            </a:r>
            <a:endParaRPr/>
          </a:p>
        </p:txBody>
      </p:sp>
      <p:pic>
        <p:nvPicPr>
          <p:cNvPr id="597" name="Google Shape;597;p42" descr="Picture 5"/>
          <p:cNvPicPr preferRelativeResize="0"/>
          <p:nvPr/>
        </p:nvPicPr>
        <p:blipFill rotWithShape="1">
          <a:blip r:embed="rId3">
            <a:alphaModFix/>
          </a:blip>
          <a:srcRect l="37866" t="20094" r="21656" b="52659"/>
          <a:stretch/>
        </p:blipFill>
        <p:spPr>
          <a:xfrm rot="-5400000">
            <a:off x="2956238" y="1760692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 txBox="1"/>
          <p:nvPr/>
        </p:nvSpPr>
        <p:spPr>
          <a:xfrm>
            <a:off x="5085551" y="1183865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2"/>
          <p:cNvSpPr/>
          <p:nvPr/>
        </p:nvSpPr>
        <p:spPr>
          <a:xfrm>
            <a:off x="4663428" y="1541992"/>
            <a:ext cx="1041992" cy="1201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5061" y="160"/>
                  <a:pt x="8522" y="321"/>
                  <a:pt x="8376" y="810"/>
                </a:cubicBezTo>
                <a:cubicBezTo>
                  <a:pt x="8229" y="1299"/>
                  <a:pt x="20094" y="2379"/>
                  <a:pt x="20718" y="2936"/>
                </a:cubicBezTo>
                <a:cubicBezTo>
                  <a:pt x="21343" y="3492"/>
                  <a:pt x="15576" y="1040"/>
                  <a:pt x="12122" y="4151"/>
                </a:cubicBezTo>
                <a:cubicBezTo>
                  <a:pt x="8669" y="7261"/>
                  <a:pt x="92" y="15020"/>
                  <a:pt x="0" y="21600"/>
                </a:cubicBezTo>
              </a:path>
            </a:pathLst>
          </a:custGeom>
          <a:noFill/>
          <a:ln w="1270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3422196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371171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a time series?</a:t>
            </a:r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5121042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lvl="1" indent="-342900">
              <a:spcBef>
                <a:spcPts val="400"/>
              </a:spcBef>
              <a:buSzPts val="1800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6423977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body" idx="4294967295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lvl="1" indent="-342900">
              <a:spcBef>
                <a:spcPts val="400"/>
              </a:spcBef>
              <a:buSzPts val="1800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? value </a:t>
            </a:r>
            <a:endParaRPr dirty="0"/>
          </a:p>
        </p:txBody>
      </p:sp>
      <p:sp>
        <p:nvSpPr>
          <p:cNvPr id="606" name="Google Shape;606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608" name="Google Shape;60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406968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body" idx="4294967295"/>
          </p:nvPr>
        </p:nvSpPr>
        <p:spPr>
          <a:xfrm>
            <a:off x="370400" y="123617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measurement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field value 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timestamp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measurement,tag,field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key,timestamp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value  </a:t>
            </a:r>
            <a:endParaRPr dirty="0"/>
          </a:p>
        </p:txBody>
      </p:sp>
      <p:sp>
        <p:nvSpPr>
          <p:cNvPr id="615" name="Google Shape;615;p4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Let’s get dirty!</a:t>
            </a:r>
            <a:endParaRPr/>
          </a:p>
        </p:txBody>
      </p:sp>
      <p:pic>
        <p:nvPicPr>
          <p:cNvPr id="622" name="Google Shape;622;p45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79" y="1194847"/>
            <a:ext cx="8676001" cy="3480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45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624" name="Google Shape;624;p45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5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4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 txBox="1"/>
          <p:nvPr/>
        </p:nvSpPr>
        <p:spPr>
          <a:xfrm>
            <a:off x="497840" y="1230716"/>
            <a:ext cx="8139748" cy="317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 observe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 (C°)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humidity (%)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two ovens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Goals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 protocol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endParaRPr sz="21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query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Use Case: Continuous Linear Pizza Oven</a:t>
            </a:r>
            <a:endParaRPr/>
          </a:p>
        </p:txBody>
      </p:sp>
      <p:sp>
        <p:nvSpPr>
          <p:cNvPr id="633" name="Google Shape;633;p4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634" name="Google Shape;63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1</a:t>
            </a:r>
            <a:endParaRPr/>
          </a:p>
        </p:txBody>
      </p:sp>
      <p:sp>
        <p:nvSpPr>
          <p:cNvPr id="640" name="Google Shape;640;p47"/>
          <p:cNvSpPr txBox="1">
            <a:spLocks noGrp="1"/>
          </p:cNvSpPr>
          <p:nvPr>
            <p:ph type="body" idx="4294967295"/>
          </p:nvPr>
        </p:nvSpPr>
        <p:spPr>
          <a:xfrm>
            <a:off x="567267" y="1270001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marR="0" lvl="0" indent="7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the following data representing the temperature and the humidity observations, from both sensors, over time.</a:t>
            </a:r>
            <a:endParaRPr/>
          </a:p>
        </p:txBody>
      </p:sp>
      <p:graphicFrame>
        <p:nvGraphicFramePr>
          <p:cNvPr id="641" name="Google Shape;641;p47"/>
          <p:cNvGraphicFramePr/>
          <p:nvPr/>
        </p:nvGraphicFramePr>
        <p:xfrm>
          <a:off x="567267" y="2256366"/>
          <a:ext cx="7899400" cy="2129375"/>
        </p:xfrm>
        <a:graphic>
          <a:graphicData uri="http://schemas.openxmlformats.org/drawingml/2006/table">
            <a:tbl>
              <a:tblPr>
                <a:noFill/>
                <a:tableStyleId>{8105AC0D-2682-4140-8040-65CF0E58AB32}</a:tableStyleId>
              </a:tblPr>
              <a:tblGrid>
                <a:gridCol w="151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sensor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ts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290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1620561600000000000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105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55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1620561615000000000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305</a:t>
                      </a:r>
                      <a:endParaRPr sz="13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38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1620561645000000000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</a:rPr>
                        <a:t>65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1620561660000000000</a:t>
                      </a:r>
                      <a:endParaRPr sz="1400" u="none" strike="noStrike" cap="none"/>
                    </a:p>
                  </a:txBody>
                  <a:tcPr marL="45725" marR="45725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2" name="Google Shape;642;p4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Task 2</a:t>
            </a:r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body" idx="4294967295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Load data into an InfluxDB bucket named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training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temperature=290,humidity=30 1620561600000000000</a:t>
            </a: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temperature=105,humidity=55 1620561615000000000</a:t>
            </a: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temperature=110,humidity=60 1620561645000000000</a:t>
            </a: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temperature=305,humidity=38 1620561660000000000</a:t>
            </a: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</p:txBody>
      </p:sp>
      <p:sp>
        <p:nvSpPr>
          <p:cNvPr id="649" name="Google Shape;649;p4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82ea8985f_0_0"/>
          <p:cNvSpPr txBox="1">
            <a:spLocks noGrp="1"/>
          </p:cNvSpPr>
          <p:nvPr>
            <p:ph type="title" idx="4294967295"/>
          </p:nvPr>
        </p:nvSpPr>
        <p:spPr>
          <a:xfrm>
            <a:off x="355600" y="364067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US">
                <a:solidFill>
                  <a:schemeClr val="lt1"/>
                </a:solidFill>
              </a:rPr>
              <a:t>Let’s do some live coding</a:t>
            </a:r>
            <a:endParaRPr/>
          </a:p>
        </p:txBody>
      </p:sp>
      <p:sp>
        <p:nvSpPr>
          <p:cNvPr id="655" name="Google Shape;655;gd82ea8985f_0_0"/>
          <p:cNvSpPr txBox="1">
            <a:spLocks noGrp="1"/>
          </p:cNvSpPr>
          <p:nvPr>
            <p:ph type="sldNum" idx="4294967295"/>
          </p:nvPr>
        </p:nvSpPr>
        <p:spPr>
          <a:xfrm>
            <a:off x="8955088" y="4772025"/>
            <a:ext cx="189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gd82ea8985f_0_0" descr="Picture 4"/>
          <p:cNvPicPr preferRelativeResize="0"/>
          <p:nvPr/>
        </p:nvPicPr>
        <p:blipFill rotWithShape="1">
          <a:blip r:embed="rId3">
            <a:alphaModFix/>
          </a:blip>
          <a:srcRect t="21543" b="14358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Task 3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9"/>
          <p:cNvSpPr txBox="1">
            <a:spLocks noGrp="1"/>
          </p:cNvSpPr>
          <p:nvPr>
            <p:ph type="body" idx="4294967295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Run you first query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</a:t>
            </a:r>
            <a:r>
              <a:rPr lang="en-US">
                <a:solidFill>
                  <a:srgbClr val="FFFFFF"/>
                </a:solidFill>
              </a:rPr>
              <a:t>(bucket: "</a:t>
            </a:r>
            <a:r>
              <a:rPr lang="en-US">
                <a:solidFill>
                  <a:schemeClr val="accent6"/>
                </a:solidFill>
              </a:rPr>
              <a:t>training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range</a:t>
            </a:r>
            <a:r>
              <a:rPr lang="en-US">
                <a:solidFill>
                  <a:srgbClr val="FFFFFF"/>
                </a:solidFill>
              </a:rPr>
              <a:t>(start: v.timeRangeStart, stop: v.timeRangeStop)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r._measurement == "</a:t>
            </a:r>
            <a:r>
              <a:rPr lang="en-US">
                <a:solidFill>
                  <a:schemeClr val="accent6"/>
                </a:solidFill>
              </a:rPr>
              <a:t>iot-oven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r._field == "</a:t>
            </a:r>
            <a:r>
              <a:rPr lang="en-US">
                <a:solidFill>
                  <a:schemeClr val="accent6"/>
                </a:solidFill>
              </a:rPr>
              <a:t>temperature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r.sensor == "</a:t>
            </a:r>
            <a:r>
              <a:rPr lang="en-US">
                <a:solidFill>
                  <a:schemeClr val="accent6"/>
                </a:solidFill>
              </a:rPr>
              <a:t>S2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r._value &gt; </a:t>
            </a:r>
            <a:r>
              <a:rPr lang="en-US">
                <a:solidFill>
                  <a:schemeClr val="accent1"/>
                </a:solidFill>
              </a:rPr>
              <a:t>100</a:t>
            </a:r>
            <a:r>
              <a:rPr lang="en-US">
                <a:solidFill>
                  <a:srgbClr val="FFFFFF"/>
                </a:solidFill>
              </a:rPr>
              <a:t>) </a:t>
            </a:r>
            <a:endParaRPr/>
          </a:p>
        </p:txBody>
      </p:sp>
      <p:sp>
        <p:nvSpPr>
          <p:cNvPr id="663" name="Google Shape;663;p4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start by example</a:t>
            </a:r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4294967295"/>
          </p:nvPr>
        </p:nvSpPr>
        <p:spPr>
          <a:xfrm>
            <a:off x="363591" y="1286934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Weather conditions</a:t>
            </a:r>
            <a:endParaRPr dirty="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exchange</a:t>
            </a:r>
            <a:endParaRPr dirty="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</a:p>
          <a:p>
            <a:pPr lvl="0"/>
            <a:r>
              <a:rPr lang="en-US" dirty="0"/>
              <a:t>Cluster monitoring</a:t>
            </a:r>
            <a:endParaRPr dirty="0"/>
          </a:p>
        </p:txBody>
      </p:sp>
      <p:pic>
        <p:nvPicPr>
          <p:cNvPr id="93" name="Google Shape;93;p7" descr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148" y="2652721"/>
            <a:ext cx="2375593" cy="154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 descr="Google Shape;3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1148" y="1441466"/>
            <a:ext cx="2375593" cy="113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Google Shape;300;p29"/>
          <p:cNvPicPr preferRelativeResize="0"/>
          <p:nvPr/>
        </p:nvPicPr>
        <p:blipFill rotWithShape="1">
          <a:blip r:embed="rId5">
            <a:alphaModFix/>
          </a:blip>
          <a:srcRect t="42873"/>
          <a:stretch/>
        </p:blipFill>
        <p:spPr>
          <a:xfrm>
            <a:off x="6005540" y="3086869"/>
            <a:ext cx="2742122" cy="111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 descr="Google Shape;31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8286" y="1434475"/>
            <a:ext cx="2742123" cy="148047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669" name="Google Shape;669;p50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marL="0" lvl="1" indent="571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1" indent="571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e.g., field values &gt;&gt; field keys</a:t>
            </a:r>
            <a:endParaRPr/>
          </a:p>
        </p:txBody>
      </p:sp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677" name="Google Shape;677;p51"/>
          <p:cNvSpPr txBox="1">
            <a:spLocks noGrp="1"/>
          </p:cNvSpPr>
          <p:nvPr>
            <p:ph type="body" idx="4294967295"/>
          </p:nvPr>
        </p:nvSpPr>
        <p:spPr>
          <a:xfrm>
            <a:off x="4632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 dirty="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 dirty="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ts</a:t>
            </a:r>
            <a:r>
              <a:rPr lang="en-US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&gt;&gt; field values &gt;&gt; tag values &gt;&gt; field keys ~ tag keys </a:t>
            </a:r>
            <a:br>
              <a:rPr lang="en-US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&gt;&gt; measurements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678" name="Google Shape;678;p5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6EB981A-9253-4846-B8B3-FC551C77B3A6}"/>
              </a:ext>
            </a:extLst>
          </p:cNvPr>
          <p:cNvSpPr txBox="1">
            <a:spLocks/>
          </p:cNvSpPr>
          <p:nvPr/>
        </p:nvSpPr>
        <p:spPr>
          <a:xfrm>
            <a:off x="720171" y="3508973"/>
            <a:ext cx="5297138" cy="11821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Alessio Bernardo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 </a:t>
            </a:r>
          </a:p>
          <a:p>
            <a:pPr marL="177800" indent="-177800">
              <a:spcBef>
                <a:spcPts val="0"/>
              </a:spcBef>
            </a:pPr>
            <a:r>
              <a:rPr lang="it-IT" sz="1300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Falzone</a:t>
            </a:r>
          </a:p>
          <a:p>
            <a:pPr marL="177800" indent="-177800">
              <a:spcBef>
                <a:spcPts val="0"/>
              </a:spcBef>
            </a:pPr>
            <a:r>
              <a:rPr lang="en" sz="13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PhD Student @ Politecnico di Milano</a:t>
            </a:r>
            <a:endParaRPr lang="it-IT" sz="1300" dirty="0">
              <a:latin typeface="Helvetica Neue Light"/>
              <a:ea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some different type of time series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294967295"/>
          </p:nvPr>
        </p:nvSpPr>
        <p:spPr>
          <a:xfrm>
            <a:off x="462926" y="123928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endParaRPr/>
          </a:p>
        </p:txBody>
      </p:sp>
      <p:pic>
        <p:nvPicPr>
          <p:cNvPr id="104" name="Google Shape;104;p8" descr="Google Shape;330;p35"/>
          <p:cNvPicPr preferRelativeResize="0"/>
          <p:nvPr/>
        </p:nvPicPr>
        <p:blipFill rotWithShape="1">
          <a:blip r:embed="rId3">
            <a:alphaModFix/>
          </a:blip>
          <a:srcRect b="48376"/>
          <a:stretch/>
        </p:blipFill>
        <p:spPr>
          <a:xfrm>
            <a:off x="3024754" y="3043622"/>
            <a:ext cx="5647135" cy="15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Google Shape;325;p34"/>
          <p:cNvPicPr preferRelativeResize="0"/>
          <p:nvPr/>
        </p:nvPicPr>
        <p:blipFill rotWithShape="1">
          <a:blip r:embed="rId4">
            <a:alphaModFix/>
          </a:blip>
          <a:srcRect b="47279"/>
          <a:stretch/>
        </p:blipFill>
        <p:spPr>
          <a:xfrm>
            <a:off x="3024754" y="1409122"/>
            <a:ext cx="5647135" cy="150273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4376030" y="2882025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9"/>
          <p:cNvGrpSpPr/>
          <p:nvPr/>
        </p:nvGrpSpPr>
        <p:grpSpPr>
          <a:xfrm>
            <a:off x="463540" y="1903083"/>
            <a:ext cx="3803455" cy="1995338"/>
            <a:chOff x="0" y="0"/>
            <a:chExt cx="3803454" cy="1995336"/>
          </a:xfrm>
        </p:grpSpPr>
        <p:pic>
          <p:nvPicPr>
            <p:cNvPr id="114" name="Google Shape;114;p9" descr="Google Shape;320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79354"/>
              <a:ext cx="1714749" cy="111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9" descr="Google Shape;315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5047"/>
              <a:ext cx="1714749" cy="82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9" descr="Google Shape;300;p29"/>
            <p:cNvPicPr preferRelativeResize="0"/>
            <p:nvPr/>
          </p:nvPicPr>
          <p:blipFill rotWithShape="1">
            <a:blip r:embed="rId5">
              <a:alphaModFix/>
            </a:blip>
            <a:srcRect t="42873"/>
            <a:stretch/>
          </p:blipFill>
          <p:spPr>
            <a:xfrm>
              <a:off x="1800499" y="1192730"/>
              <a:ext cx="1979318" cy="80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9" descr="Google Shape;310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24137" y="0"/>
              <a:ext cx="1979317" cy="1068636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8" name="Google Shape;118;p9"/>
          <p:cNvGrpSpPr/>
          <p:nvPr/>
        </p:nvGrpSpPr>
        <p:grpSpPr>
          <a:xfrm>
            <a:off x="4981799" y="1945086"/>
            <a:ext cx="3495996" cy="1953335"/>
            <a:chOff x="-1" y="-1"/>
            <a:chExt cx="3495995" cy="1953333"/>
          </a:xfrm>
        </p:grpSpPr>
        <p:pic>
          <p:nvPicPr>
            <p:cNvPr id="119" name="Google Shape;119;p9" descr="Google Shape;330;p35"/>
            <p:cNvPicPr preferRelativeResize="0"/>
            <p:nvPr/>
          </p:nvPicPr>
          <p:blipFill rotWithShape="1">
            <a:blip r:embed="rId7">
              <a:alphaModFix/>
            </a:blip>
            <a:srcRect b="48376"/>
            <a:stretch/>
          </p:blipFill>
          <p:spPr>
            <a:xfrm>
              <a:off x="-1" y="1026630"/>
              <a:ext cx="3495994" cy="92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" descr="Google Shape;325;p34"/>
            <p:cNvPicPr preferRelativeResize="0"/>
            <p:nvPr/>
          </p:nvPicPr>
          <p:blipFill rotWithShape="1">
            <a:blip r:embed="rId8">
              <a:alphaModFix/>
            </a:blip>
            <a:srcRect b="47279"/>
            <a:stretch/>
          </p:blipFill>
          <p:spPr>
            <a:xfrm>
              <a:off x="0" y="-1"/>
              <a:ext cx="3495994" cy="930307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2166</Words>
  <Application>Microsoft Macintosh PowerPoint</Application>
  <PresentationFormat>Presentazione su schermo (16:9)</PresentationFormat>
  <Paragraphs>457</Paragraphs>
  <Slides>72</Slides>
  <Notes>72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72</vt:i4>
      </vt:variant>
    </vt:vector>
  </HeadingPairs>
  <TitlesOfParts>
    <vt:vector size="82" baseType="lpstr">
      <vt:lpstr>Arial</vt:lpstr>
      <vt:lpstr>Consolas</vt:lpstr>
      <vt:lpstr>Helvetica Neue Light</vt:lpstr>
      <vt:lpstr>Rubik Light</vt:lpstr>
      <vt:lpstr>Helvetica Neue</vt:lpstr>
      <vt:lpstr>Courier</vt:lpstr>
      <vt:lpstr>Calibri</vt:lpstr>
      <vt:lpstr>Rubik</vt:lpstr>
      <vt:lpstr>1_Office Theme</vt:lpstr>
      <vt:lpstr>1_Office Theme</vt:lpstr>
      <vt:lpstr>Data Ingestion</vt:lpstr>
      <vt:lpstr>Introduction</vt:lpstr>
      <vt:lpstr>Data Lifecycle</vt:lpstr>
      <vt:lpstr>Data Lifecycle</vt:lpstr>
      <vt:lpstr>Data Lifecycle</vt:lpstr>
      <vt:lpstr>What’s a time series?</vt:lpstr>
      <vt:lpstr>Let’s start by example</vt:lpstr>
      <vt:lpstr>Now some different type of time series</vt:lpstr>
      <vt:lpstr>What’s the difference?</vt:lpstr>
      <vt:lpstr>What’s the difference?</vt:lpstr>
      <vt:lpstr>What’s the difference?</vt:lpstr>
      <vt:lpstr>What’s the difference?</vt:lpstr>
      <vt:lpstr>What’s the difference?</vt:lpstr>
      <vt:lpstr>What’s the difference?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Characteristics of the time series</vt:lpstr>
      <vt:lpstr>How is data ingested?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Data model vs ingestion &amp; storage</vt:lpstr>
      <vt:lpstr>Data model vs ingestion &amp; storage</vt:lpstr>
      <vt:lpstr>Data model vs ingestion &amp; storage</vt:lpstr>
      <vt:lpstr>How is data ingested? Physical View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So, the line protocol representations of two metrics are …</vt:lpstr>
      <vt:lpstr>How is data  automatically  ingested?</vt:lpstr>
      <vt:lpstr>Telegraf</vt:lpstr>
      <vt:lpstr>Positioning Telegraf in the ingestion pipeline</vt:lpstr>
      <vt:lpstr>Quiz</vt:lpstr>
      <vt:lpstr>Quiz</vt:lpstr>
      <vt:lpstr>Quiz</vt:lpstr>
      <vt:lpstr>Quiz</vt:lpstr>
      <vt:lpstr>Quiz</vt:lpstr>
      <vt:lpstr>Quiz</vt:lpstr>
      <vt:lpstr>Quiz answers</vt:lpstr>
      <vt:lpstr>Let’s get dirty!</vt:lpstr>
      <vt:lpstr>Use Case: Continuous Linear Pizza Oven</vt:lpstr>
      <vt:lpstr>Task 1</vt:lpstr>
      <vt:lpstr>Task 2</vt:lpstr>
      <vt:lpstr>Let’s do some live coding</vt:lpstr>
      <vt:lpstr>Task 3</vt:lpstr>
      <vt:lpstr>Quiz</vt:lpstr>
      <vt:lpstr>Quiz answers</vt:lpstr>
      <vt:lpstr>Data Ingestion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Ingestion</dc:title>
  <cp:lastModifiedBy>Alessio Bernardo</cp:lastModifiedBy>
  <cp:revision>5</cp:revision>
  <dcterms:modified xsi:type="dcterms:W3CDTF">2021-09-14T07:13:55Z</dcterms:modified>
</cp:coreProperties>
</file>